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7" r:id="rId3"/>
    <p:sldId id="285" r:id="rId4"/>
    <p:sldId id="286" r:id="rId5"/>
    <p:sldId id="288" r:id="rId6"/>
    <p:sldId id="289" r:id="rId7"/>
    <p:sldId id="290" r:id="rId8"/>
    <p:sldId id="291" r:id="rId9"/>
    <p:sldId id="292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6A"/>
    <a:srgbClr val="256C8F"/>
    <a:srgbClr val="93DCDA"/>
    <a:srgbClr val="00FDFF"/>
    <a:srgbClr val="3595C6"/>
    <a:srgbClr val="1A242C"/>
    <a:srgbClr val="236383"/>
    <a:srgbClr val="273641"/>
    <a:srgbClr val="2763A5"/>
    <a:srgbClr val="683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/>
    <p:restoredTop sz="95788"/>
  </p:normalViewPr>
  <p:slideViewPr>
    <p:cSldViewPr snapToGrid="0" snapToObjects="1">
      <p:cViewPr varScale="1">
        <p:scale>
          <a:sx n="73" d="100"/>
          <a:sy n="73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osztatlanagrarmernokok2017@gmail.com" TargetMode="External"/><Relationship Id="rId1" Type="http://schemas.openxmlformats.org/officeDocument/2006/relationships/hyperlink" Target="mailto:dublecz.karoly@szie.hu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osztatlanagrarmernokok2017@gmail.com" TargetMode="External"/><Relationship Id="rId1" Type="http://schemas.openxmlformats.org/officeDocument/2006/relationships/hyperlink" Target="mailto:dublecz.karoly@szie.h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6317C-CD84-421C-AE17-32E0BD9B5E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BC2177-FE4D-498A-AE11-5F382518AB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solidFill>
                <a:schemeClr val="accent1">
                  <a:lumMod val="50000"/>
                </a:schemeClr>
              </a:solidFill>
            </a:rPr>
            <a:t>A képzésért felelős oktató: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u-HU" sz="2000" dirty="0" smtClean="0"/>
            <a:t> Dr. Dublecz Károly egyetemi tanár</a:t>
          </a:r>
          <a:endParaRPr lang="en-GB" sz="2000" dirty="0"/>
        </a:p>
      </dgm:t>
    </dgm:pt>
    <dgm:pt modelId="{61979AB7-FB16-45F2-8637-B20D3F12D2A1}" type="parTrans" cxnId="{83784220-B044-425F-A47A-E89EEF8A8DBC}">
      <dgm:prSet/>
      <dgm:spPr/>
      <dgm:t>
        <a:bodyPr/>
        <a:lstStyle/>
        <a:p>
          <a:endParaRPr lang="en-GB"/>
        </a:p>
      </dgm:t>
    </dgm:pt>
    <dgm:pt modelId="{FE4F3E26-F54A-4618-A122-E07AF95F0B9E}" type="sibTrans" cxnId="{83784220-B044-425F-A47A-E89EEF8A8DBC}">
      <dgm:prSet/>
      <dgm:spPr/>
      <dgm:t>
        <a:bodyPr/>
        <a:lstStyle/>
        <a:p>
          <a:endParaRPr lang="en-GB"/>
        </a:p>
      </dgm:t>
    </dgm:pt>
    <dgm:pt modelId="{F2BB3885-9877-4D94-B19A-4CA69337F526}">
      <dgm:prSet/>
      <dgm:spPr/>
      <dgm:t>
        <a:bodyPr/>
        <a:lstStyle/>
        <a:p>
          <a:pPr rtl="0"/>
          <a:r>
            <a:rPr lang="hu-HU" b="1" dirty="0" smtClean="0">
              <a:solidFill>
                <a:schemeClr val="accent1">
                  <a:lumMod val="50000"/>
                </a:schemeClr>
              </a:solidFill>
            </a:rPr>
            <a:t>Telefon: </a:t>
          </a:r>
          <a:r>
            <a:rPr lang="hu-HU" dirty="0" smtClean="0"/>
            <a:t>30 64 18 597	</a:t>
          </a:r>
          <a:r>
            <a:rPr lang="hu-HU" b="1" dirty="0" smtClean="0">
              <a:solidFill>
                <a:schemeClr val="accent1">
                  <a:lumMod val="50000"/>
                </a:schemeClr>
              </a:solidFill>
            </a:rPr>
            <a:t>Email:</a:t>
          </a:r>
          <a:r>
            <a:rPr lang="hu-HU" dirty="0" smtClean="0"/>
            <a:t> </a:t>
          </a:r>
          <a:r>
            <a:rPr lang="hu-HU" dirty="0" smtClean="0">
              <a:hlinkClick xmlns:r="http://schemas.openxmlformats.org/officeDocument/2006/relationships" r:id="rId1"/>
            </a:rPr>
            <a:t>dublecz.karoly@szie.hu</a:t>
          </a:r>
          <a:endParaRPr lang="en-GB" dirty="0"/>
        </a:p>
      </dgm:t>
    </dgm:pt>
    <dgm:pt modelId="{E42DBE53-A808-4BCA-BC86-68E31497B710}" type="parTrans" cxnId="{883C32E3-21DA-460E-919B-1F60182890DC}">
      <dgm:prSet/>
      <dgm:spPr/>
      <dgm:t>
        <a:bodyPr/>
        <a:lstStyle/>
        <a:p>
          <a:endParaRPr lang="en-GB"/>
        </a:p>
      </dgm:t>
    </dgm:pt>
    <dgm:pt modelId="{727C249C-C99A-4B64-98B6-9B7751F8E150}" type="sibTrans" cxnId="{883C32E3-21DA-460E-919B-1F60182890DC}">
      <dgm:prSet/>
      <dgm:spPr/>
      <dgm:t>
        <a:bodyPr/>
        <a:lstStyle/>
        <a:p>
          <a:endParaRPr lang="en-GB"/>
        </a:p>
      </dgm:t>
    </dgm:pt>
    <dgm:pt modelId="{78F11550-73A4-477B-8AB5-09A6BB721385}">
      <dgm:prSet/>
      <dgm:spPr/>
      <dgm:t>
        <a:bodyPr/>
        <a:lstStyle/>
        <a:p>
          <a:pPr rtl="0"/>
          <a:r>
            <a:rPr lang="hu-HU" b="1" dirty="0" smtClean="0">
              <a:solidFill>
                <a:schemeClr val="accent1">
                  <a:lumMod val="50000"/>
                </a:schemeClr>
              </a:solidFill>
            </a:rPr>
            <a:t>Kérdezz a szak hallgatóitól: </a:t>
          </a:r>
          <a:r>
            <a:rPr lang="en-GB" dirty="0" smtClean="0">
              <a:hlinkClick xmlns:r="http://schemas.openxmlformats.org/officeDocument/2006/relationships" r:id="rId2"/>
            </a:rPr>
            <a:t>osztatlanagrarmernokok2017@gmail.com</a:t>
          </a:r>
          <a:r>
            <a:rPr lang="hu-HU" dirty="0" smtClean="0"/>
            <a:t> </a:t>
          </a:r>
          <a:endParaRPr lang="en-GB" dirty="0"/>
        </a:p>
      </dgm:t>
    </dgm:pt>
    <dgm:pt modelId="{525004F3-8D00-4E9E-847E-F3E6179AE621}" type="parTrans" cxnId="{E4AD4290-0347-4482-92F7-DFCB0104BEE7}">
      <dgm:prSet/>
      <dgm:spPr/>
      <dgm:t>
        <a:bodyPr/>
        <a:lstStyle/>
        <a:p>
          <a:endParaRPr lang="en-GB"/>
        </a:p>
      </dgm:t>
    </dgm:pt>
    <dgm:pt modelId="{48849C90-844D-4B66-9A84-C179E7123D82}" type="sibTrans" cxnId="{E4AD4290-0347-4482-92F7-DFCB0104BEE7}">
      <dgm:prSet/>
      <dgm:spPr/>
      <dgm:t>
        <a:bodyPr/>
        <a:lstStyle/>
        <a:p>
          <a:endParaRPr lang="en-GB"/>
        </a:p>
      </dgm:t>
    </dgm:pt>
    <dgm:pt modelId="{3D935BEA-F5E5-4318-B7BC-C33B5B4295FF}">
      <dgm:prSet/>
      <dgm:spPr/>
      <dgm:t>
        <a:bodyPr/>
        <a:lstStyle/>
        <a:p>
          <a:pPr rtl="0"/>
          <a:r>
            <a:rPr lang="hu-HU" b="1" dirty="0" smtClean="0">
              <a:solidFill>
                <a:schemeClr val="accent1">
                  <a:lumMod val="50000"/>
                </a:schemeClr>
              </a:solidFill>
            </a:rPr>
            <a:t>A képzés formája</a:t>
          </a:r>
          <a:r>
            <a:rPr lang="hu-HU" b="1" dirty="0" smtClean="0"/>
            <a:t>: </a:t>
          </a:r>
          <a:r>
            <a:rPr lang="hu-HU" dirty="0" smtClean="0"/>
            <a:t>nappali tagozat, államilag támogatott és önköltséges forma</a:t>
          </a:r>
        </a:p>
      </dgm:t>
    </dgm:pt>
    <dgm:pt modelId="{1252BF3F-B0E0-43B4-AD83-A3CD48C2EA73}" type="parTrans" cxnId="{AD8480CB-BDB4-459A-AD4F-E9221A0B5E56}">
      <dgm:prSet/>
      <dgm:spPr/>
      <dgm:t>
        <a:bodyPr/>
        <a:lstStyle/>
        <a:p>
          <a:endParaRPr lang="en-GB"/>
        </a:p>
      </dgm:t>
    </dgm:pt>
    <dgm:pt modelId="{ED795C63-BD9F-4B8D-A193-2E93E0AF92F3}" type="sibTrans" cxnId="{AD8480CB-BDB4-459A-AD4F-E9221A0B5E56}">
      <dgm:prSet/>
      <dgm:spPr/>
      <dgm:t>
        <a:bodyPr/>
        <a:lstStyle/>
        <a:p>
          <a:endParaRPr lang="en-GB"/>
        </a:p>
      </dgm:t>
    </dgm:pt>
    <dgm:pt modelId="{A68F09F8-A165-4914-A8CE-5FEA4FCA8C00}">
      <dgm:prSet/>
      <dgm:spPr/>
      <dgm:t>
        <a:bodyPr/>
        <a:lstStyle/>
        <a:p>
          <a:pPr rtl="0"/>
          <a:r>
            <a:rPr lang="hu-HU" b="1" dirty="0" smtClean="0">
              <a:solidFill>
                <a:schemeClr val="accent1">
                  <a:lumMod val="50000"/>
                </a:schemeClr>
              </a:solidFill>
            </a:rPr>
            <a:t>A képzés hossza: </a:t>
          </a:r>
          <a:r>
            <a:rPr lang="hu-HU" dirty="0" smtClean="0"/>
            <a:t>10 félév</a:t>
          </a:r>
        </a:p>
      </dgm:t>
    </dgm:pt>
    <dgm:pt modelId="{958475E7-CAC7-4201-BFF9-FDFA070BD3C6}" type="parTrans" cxnId="{9E202AC5-60FA-4DC8-984E-CD6AE085043E}">
      <dgm:prSet/>
      <dgm:spPr/>
      <dgm:t>
        <a:bodyPr/>
        <a:lstStyle/>
        <a:p>
          <a:endParaRPr lang="en-GB"/>
        </a:p>
      </dgm:t>
    </dgm:pt>
    <dgm:pt modelId="{963FEE46-4E7D-4443-8078-80E019F79897}" type="sibTrans" cxnId="{9E202AC5-60FA-4DC8-984E-CD6AE085043E}">
      <dgm:prSet/>
      <dgm:spPr/>
      <dgm:t>
        <a:bodyPr/>
        <a:lstStyle/>
        <a:p>
          <a:endParaRPr lang="en-GB"/>
        </a:p>
      </dgm:t>
    </dgm:pt>
    <dgm:pt modelId="{68EE47AD-31B2-4599-BDAB-0751122E34A8}" type="pres">
      <dgm:prSet presAssocID="{98B6317C-CD84-421C-AE17-32E0BD9B5E1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1E8DEB7-4213-45E0-A5A1-6C610FE6BFAD}" type="pres">
      <dgm:prSet presAssocID="{87BC2177-FE4D-498A-AE11-5F382518AB26}" presName="circle1" presStyleLbl="node1" presStyleIdx="0" presStyleCnt="5"/>
      <dgm:spPr/>
    </dgm:pt>
    <dgm:pt modelId="{4D9E7AC3-CF4E-4AAF-82E3-772BF4550593}" type="pres">
      <dgm:prSet presAssocID="{87BC2177-FE4D-498A-AE11-5F382518AB26}" presName="space" presStyleCnt="0"/>
      <dgm:spPr/>
    </dgm:pt>
    <dgm:pt modelId="{2D2821DC-BC50-483A-BD04-01DF42E9DDF2}" type="pres">
      <dgm:prSet presAssocID="{87BC2177-FE4D-498A-AE11-5F382518AB26}" presName="rect1" presStyleLbl="alignAcc1" presStyleIdx="0" presStyleCnt="5"/>
      <dgm:spPr/>
      <dgm:t>
        <a:bodyPr/>
        <a:lstStyle/>
        <a:p>
          <a:endParaRPr lang="en-GB"/>
        </a:p>
      </dgm:t>
    </dgm:pt>
    <dgm:pt modelId="{78746C9C-B736-4AE0-8E16-7ECAD7E3CB71}" type="pres">
      <dgm:prSet presAssocID="{F2BB3885-9877-4D94-B19A-4CA69337F526}" presName="vertSpace2" presStyleLbl="node1" presStyleIdx="0" presStyleCnt="5"/>
      <dgm:spPr/>
    </dgm:pt>
    <dgm:pt modelId="{A1CA4C39-6787-46EC-B040-351BBCDFD8AF}" type="pres">
      <dgm:prSet presAssocID="{F2BB3885-9877-4D94-B19A-4CA69337F526}" presName="circle2" presStyleLbl="node1" presStyleIdx="1" presStyleCnt="5"/>
      <dgm:spPr/>
    </dgm:pt>
    <dgm:pt modelId="{A7A0C92B-51E2-452E-9108-7DD9B4DA42CD}" type="pres">
      <dgm:prSet presAssocID="{F2BB3885-9877-4D94-B19A-4CA69337F526}" presName="rect2" presStyleLbl="alignAcc1" presStyleIdx="1" presStyleCnt="5" custLinFactNeighborY="1044"/>
      <dgm:spPr/>
      <dgm:t>
        <a:bodyPr/>
        <a:lstStyle/>
        <a:p>
          <a:endParaRPr lang="hu-HU"/>
        </a:p>
      </dgm:t>
    </dgm:pt>
    <dgm:pt modelId="{C9D8BED2-7CB4-4516-BF97-82BC43F1B5EC}" type="pres">
      <dgm:prSet presAssocID="{78F11550-73A4-477B-8AB5-09A6BB721385}" presName="vertSpace3" presStyleLbl="node1" presStyleIdx="1" presStyleCnt="5"/>
      <dgm:spPr/>
    </dgm:pt>
    <dgm:pt modelId="{66EDA6EB-97D7-4BA7-85DC-32CD99A56F1C}" type="pres">
      <dgm:prSet presAssocID="{78F11550-73A4-477B-8AB5-09A6BB721385}" presName="circle3" presStyleLbl="node1" presStyleIdx="2" presStyleCnt="5"/>
      <dgm:spPr/>
    </dgm:pt>
    <dgm:pt modelId="{3E027F85-A2BB-4D48-84C8-5AA46ED67950}" type="pres">
      <dgm:prSet presAssocID="{78F11550-73A4-477B-8AB5-09A6BB721385}" presName="rect3" presStyleLbl="alignAcc1" presStyleIdx="2" presStyleCnt="5"/>
      <dgm:spPr/>
      <dgm:t>
        <a:bodyPr/>
        <a:lstStyle/>
        <a:p>
          <a:endParaRPr lang="en-GB"/>
        </a:p>
      </dgm:t>
    </dgm:pt>
    <dgm:pt modelId="{C96CF987-18A7-4D5F-AE2D-F1B9974905D8}" type="pres">
      <dgm:prSet presAssocID="{3D935BEA-F5E5-4318-B7BC-C33B5B4295FF}" presName="vertSpace4" presStyleLbl="node1" presStyleIdx="2" presStyleCnt="5"/>
      <dgm:spPr/>
    </dgm:pt>
    <dgm:pt modelId="{A433811B-3C7C-4E42-B878-B15B2986AAA6}" type="pres">
      <dgm:prSet presAssocID="{3D935BEA-F5E5-4318-B7BC-C33B5B4295FF}" presName="circle4" presStyleLbl="node1" presStyleIdx="3" presStyleCnt="5"/>
      <dgm:spPr/>
    </dgm:pt>
    <dgm:pt modelId="{CEC32961-E07F-42A8-AACE-793971FF47B1}" type="pres">
      <dgm:prSet presAssocID="{3D935BEA-F5E5-4318-B7BC-C33B5B4295FF}" presName="rect4" presStyleLbl="alignAcc1" presStyleIdx="3" presStyleCnt="5"/>
      <dgm:spPr/>
      <dgm:t>
        <a:bodyPr/>
        <a:lstStyle/>
        <a:p>
          <a:endParaRPr lang="en-GB"/>
        </a:p>
      </dgm:t>
    </dgm:pt>
    <dgm:pt modelId="{6859A57F-D45D-4576-8E83-C24629F08E0A}" type="pres">
      <dgm:prSet presAssocID="{A68F09F8-A165-4914-A8CE-5FEA4FCA8C00}" presName="vertSpace5" presStyleLbl="node1" presStyleIdx="3" presStyleCnt="5"/>
      <dgm:spPr/>
    </dgm:pt>
    <dgm:pt modelId="{DFFB3D14-29E9-4116-A09D-07E37162B597}" type="pres">
      <dgm:prSet presAssocID="{A68F09F8-A165-4914-A8CE-5FEA4FCA8C00}" presName="circle5" presStyleLbl="node1" presStyleIdx="4" presStyleCnt="5"/>
      <dgm:spPr/>
    </dgm:pt>
    <dgm:pt modelId="{BBD67BA4-B2B4-4514-99BF-217B8362B8B7}" type="pres">
      <dgm:prSet presAssocID="{A68F09F8-A165-4914-A8CE-5FEA4FCA8C00}" presName="rect5" presStyleLbl="alignAcc1" presStyleIdx="4" presStyleCnt="5"/>
      <dgm:spPr/>
      <dgm:t>
        <a:bodyPr/>
        <a:lstStyle/>
        <a:p>
          <a:endParaRPr lang="en-GB"/>
        </a:p>
      </dgm:t>
    </dgm:pt>
    <dgm:pt modelId="{637EAFCB-0566-4965-A7A7-E2A7F9324D06}" type="pres">
      <dgm:prSet presAssocID="{87BC2177-FE4D-498A-AE11-5F382518AB2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AB44FF-2031-426E-A805-8E25C7249FD6}" type="pres">
      <dgm:prSet presAssocID="{F2BB3885-9877-4D94-B19A-4CA69337F52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7182C6-3F6C-4466-A127-385147246E3A}" type="pres">
      <dgm:prSet presAssocID="{78F11550-73A4-477B-8AB5-09A6BB72138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03134C-2E04-4A3D-A956-D3967CA2B550}" type="pres">
      <dgm:prSet presAssocID="{3D935BEA-F5E5-4318-B7BC-C33B5B4295FF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BD7CB-F258-4CAE-AEC7-7AF774679307}" type="pres">
      <dgm:prSet presAssocID="{A68F09F8-A165-4914-A8CE-5FEA4FCA8C0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17C72C-3FBD-40A9-AC77-55DE5B3B50E0}" type="presOf" srcId="{98B6317C-CD84-421C-AE17-32E0BD9B5E19}" destId="{68EE47AD-31B2-4599-BDAB-0751122E34A8}" srcOrd="0" destOrd="0" presId="urn:microsoft.com/office/officeart/2005/8/layout/target3"/>
    <dgm:cxn modelId="{461BBEE6-5A55-4F3C-A7AD-A79EFF0DF9BD}" type="presOf" srcId="{78F11550-73A4-477B-8AB5-09A6BB721385}" destId="{C17182C6-3F6C-4466-A127-385147246E3A}" srcOrd="1" destOrd="0" presId="urn:microsoft.com/office/officeart/2005/8/layout/target3"/>
    <dgm:cxn modelId="{D720639D-77E2-4C94-A271-AC48436959E6}" type="presOf" srcId="{87BC2177-FE4D-498A-AE11-5F382518AB26}" destId="{637EAFCB-0566-4965-A7A7-E2A7F9324D06}" srcOrd="1" destOrd="0" presId="urn:microsoft.com/office/officeart/2005/8/layout/target3"/>
    <dgm:cxn modelId="{442D8C00-2659-4406-AD6C-CD4945A29DCD}" type="presOf" srcId="{78F11550-73A4-477B-8AB5-09A6BB721385}" destId="{3E027F85-A2BB-4D48-84C8-5AA46ED67950}" srcOrd="0" destOrd="0" presId="urn:microsoft.com/office/officeart/2005/8/layout/target3"/>
    <dgm:cxn modelId="{FA5DCD95-5ADE-4D95-8DE5-D47FBABABA85}" type="presOf" srcId="{F2BB3885-9877-4D94-B19A-4CA69337F526}" destId="{61AB44FF-2031-426E-A805-8E25C7249FD6}" srcOrd="1" destOrd="0" presId="urn:microsoft.com/office/officeart/2005/8/layout/target3"/>
    <dgm:cxn modelId="{668B6B88-5FA2-495E-9F8D-CAE8CBDB6D70}" type="presOf" srcId="{A68F09F8-A165-4914-A8CE-5FEA4FCA8C00}" destId="{985BD7CB-F258-4CAE-AEC7-7AF774679307}" srcOrd="1" destOrd="0" presId="urn:microsoft.com/office/officeart/2005/8/layout/target3"/>
    <dgm:cxn modelId="{83448741-7274-40E2-BBC3-30D84BDBBED6}" type="presOf" srcId="{3D935BEA-F5E5-4318-B7BC-C33B5B4295FF}" destId="{9C03134C-2E04-4A3D-A956-D3967CA2B550}" srcOrd="1" destOrd="0" presId="urn:microsoft.com/office/officeart/2005/8/layout/target3"/>
    <dgm:cxn modelId="{9E202AC5-60FA-4DC8-984E-CD6AE085043E}" srcId="{98B6317C-CD84-421C-AE17-32E0BD9B5E19}" destId="{A68F09F8-A165-4914-A8CE-5FEA4FCA8C00}" srcOrd="4" destOrd="0" parTransId="{958475E7-CAC7-4201-BFF9-FDFA070BD3C6}" sibTransId="{963FEE46-4E7D-4443-8078-80E019F79897}"/>
    <dgm:cxn modelId="{883C32E3-21DA-460E-919B-1F60182890DC}" srcId="{98B6317C-CD84-421C-AE17-32E0BD9B5E19}" destId="{F2BB3885-9877-4D94-B19A-4CA69337F526}" srcOrd="1" destOrd="0" parTransId="{E42DBE53-A808-4BCA-BC86-68E31497B710}" sibTransId="{727C249C-C99A-4B64-98B6-9B7751F8E150}"/>
    <dgm:cxn modelId="{2E09927B-BF62-40C8-8F88-2DF09168A6CD}" type="presOf" srcId="{F2BB3885-9877-4D94-B19A-4CA69337F526}" destId="{A7A0C92B-51E2-452E-9108-7DD9B4DA42CD}" srcOrd="0" destOrd="0" presId="urn:microsoft.com/office/officeart/2005/8/layout/target3"/>
    <dgm:cxn modelId="{340BD62E-545F-472B-97A7-383E633DBB3B}" type="presOf" srcId="{87BC2177-FE4D-498A-AE11-5F382518AB26}" destId="{2D2821DC-BC50-483A-BD04-01DF42E9DDF2}" srcOrd="0" destOrd="0" presId="urn:microsoft.com/office/officeart/2005/8/layout/target3"/>
    <dgm:cxn modelId="{83784220-B044-425F-A47A-E89EEF8A8DBC}" srcId="{98B6317C-CD84-421C-AE17-32E0BD9B5E19}" destId="{87BC2177-FE4D-498A-AE11-5F382518AB26}" srcOrd="0" destOrd="0" parTransId="{61979AB7-FB16-45F2-8637-B20D3F12D2A1}" sibTransId="{FE4F3E26-F54A-4618-A122-E07AF95F0B9E}"/>
    <dgm:cxn modelId="{0D5639F1-C488-4DC1-8263-221B1CA22F13}" type="presOf" srcId="{A68F09F8-A165-4914-A8CE-5FEA4FCA8C00}" destId="{BBD67BA4-B2B4-4514-99BF-217B8362B8B7}" srcOrd="0" destOrd="0" presId="urn:microsoft.com/office/officeart/2005/8/layout/target3"/>
    <dgm:cxn modelId="{F093B12B-B7CA-4B3D-87DB-BF8B87009104}" type="presOf" srcId="{3D935BEA-F5E5-4318-B7BC-C33B5B4295FF}" destId="{CEC32961-E07F-42A8-AACE-793971FF47B1}" srcOrd="0" destOrd="0" presId="urn:microsoft.com/office/officeart/2005/8/layout/target3"/>
    <dgm:cxn modelId="{AD8480CB-BDB4-459A-AD4F-E9221A0B5E56}" srcId="{98B6317C-CD84-421C-AE17-32E0BD9B5E19}" destId="{3D935BEA-F5E5-4318-B7BC-C33B5B4295FF}" srcOrd="3" destOrd="0" parTransId="{1252BF3F-B0E0-43B4-AD83-A3CD48C2EA73}" sibTransId="{ED795C63-BD9F-4B8D-A193-2E93E0AF92F3}"/>
    <dgm:cxn modelId="{E4AD4290-0347-4482-92F7-DFCB0104BEE7}" srcId="{98B6317C-CD84-421C-AE17-32E0BD9B5E19}" destId="{78F11550-73A4-477B-8AB5-09A6BB721385}" srcOrd="2" destOrd="0" parTransId="{525004F3-8D00-4E9E-847E-F3E6179AE621}" sibTransId="{48849C90-844D-4B66-9A84-C179E7123D82}"/>
    <dgm:cxn modelId="{6B073212-CFB6-44FF-BD10-BDF36F6F972A}" type="presParOf" srcId="{68EE47AD-31B2-4599-BDAB-0751122E34A8}" destId="{21E8DEB7-4213-45E0-A5A1-6C610FE6BFAD}" srcOrd="0" destOrd="0" presId="urn:microsoft.com/office/officeart/2005/8/layout/target3"/>
    <dgm:cxn modelId="{A99D8FB8-12D4-420B-AB05-B6AA2DCAEC17}" type="presParOf" srcId="{68EE47AD-31B2-4599-BDAB-0751122E34A8}" destId="{4D9E7AC3-CF4E-4AAF-82E3-772BF4550593}" srcOrd="1" destOrd="0" presId="urn:microsoft.com/office/officeart/2005/8/layout/target3"/>
    <dgm:cxn modelId="{FE2E2B31-C830-463E-AD30-FFAB4BB25C76}" type="presParOf" srcId="{68EE47AD-31B2-4599-BDAB-0751122E34A8}" destId="{2D2821DC-BC50-483A-BD04-01DF42E9DDF2}" srcOrd="2" destOrd="0" presId="urn:microsoft.com/office/officeart/2005/8/layout/target3"/>
    <dgm:cxn modelId="{CAC808A9-DD7E-457D-842A-F0B2B414642E}" type="presParOf" srcId="{68EE47AD-31B2-4599-BDAB-0751122E34A8}" destId="{78746C9C-B736-4AE0-8E16-7ECAD7E3CB71}" srcOrd="3" destOrd="0" presId="urn:microsoft.com/office/officeart/2005/8/layout/target3"/>
    <dgm:cxn modelId="{50D46A3D-22CC-44BC-AA3A-C575C6329BF4}" type="presParOf" srcId="{68EE47AD-31B2-4599-BDAB-0751122E34A8}" destId="{A1CA4C39-6787-46EC-B040-351BBCDFD8AF}" srcOrd="4" destOrd="0" presId="urn:microsoft.com/office/officeart/2005/8/layout/target3"/>
    <dgm:cxn modelId="{F790C320-2CF7-41FC-871D-83D9586B99B7}" type="presParOf" srcId="{68EE47AD-31B2-4599-BDAB-0751122E34A8}" destId="{A7A0C92B-51E2-452E-9108-7DD9B4DA42CD}" srcOrd="5" destOrd="0" presId="urn:microsoft.com/office/officeart/2005/8/layout/target3"/>
    <dgm:cxn modelId="{73C27148-A990-4B95-9E41-25839A3A0DBD}" type="presParOf" srcId="{68EE47AD-31B2-4599-BDAB-0751122E34A8}" destId="{C9D8BED2-7CB4-4516-BF97-82BC43F1B5EC}" srcOrd="6" destOrd="0" presId="urn:microsoft.com/office/officeart/2005/8/layout/target3"/>
    <dgm:cxn modelId="{69B945B8-61CB-4748-AA85-930D893E0DAB}" type="presParOf" srcId="{68EE47AD-31B2-4599-BDAB-0751122E34A8}" destId="{66EDA6EB-97D7-4BA7-85DC-32CD99A56F1C}" srcOrd="7" destOrd="0" presId="urn:microsoft.com/office/officeart/2005/8/layout/target3"/>
    <dgm:cxn modelId="{F9A72E13-28F7-4896-9F29-C2622BD2C8F0}" type="presParOf" srcId="{68EE47AD-31B2-4599-BDAB-0751122E34A8}" destId="{3E027F85-A2BB-4D48-84C8-5AA46ED67950}" srcOrd="8" destOrd="0" presId="urn:microsoft.com/office/officeart/2005/8/layout/target3"/>
    <dgm:cxn modelId="{63FCFA04-19F0-45DF-BD4E-4F3904189537}" type="presParOf" srcId="{68EE47AD-31B2-4599-BDAB-0751122E34A8}" destId="{C96CF987-18A7-4D5F-AE2D-F1B9974905D8}" srcOrd="9" destOrd="0" presId="urn:microsoft.com/office/officeart/2005/8/layout/target3"/>
    <dgm:cxn modelId="{14E96166-8965-4FFA-B58C-9E044DA545F2}" type="presParOf" srcId="{68EE47AD-31B2-4599-BDAB-0751122E34A8}" destId="{A433811B-3C7C-4E42-B878-B15B2986AAA6}" srcOrd="10" destOrd="0" presId="urn:microsoft.com/office/officeart/2005/8/layout/target3"/>
    <dgm:cxn modelId="{24A727B1-685D-4323-BF93-BA8F6468314C}" type="presParOf" srcId="{68EE47AD-31B2-4599-BDAB-0751122E34A8}" destId="{CEC32961-E07F-42A8-AACE-793971FF47B1}" srcOrd="11" destOrd="0" presId="urn:microsoft.com/office/officeart/2005/8/layout/target3"/>
    <dgm:cxn modelId="{84AC00B9-A91A-439C-8957-6068B570B35A}" type="presParOf" srcId="{68EE47AD-31B2-4599-BDAB-0751122E34A8}" destId="{6859A57F-D45D-4576-8E83-C24629F08E0A}" srcOrd="12" destOrd="0" presId="urn:microsoft.com/office/officeart/2005/8/layout/target3"/>
    <dgm:cxn modelId="{5E4FCFE0-4DE0-4183-A302-B04530F8C877}" type="presParOf" srcId="{68EE47AD-31B2-4599-BDAB-0751122E34A8}" destId="{DFFB3D14-29E9-4116-A09D-07E37162B597}" srcOrd="13" destOrd="0" presId="urn:microsoft.com/office/officeart/2005/8/layout/target3"/>
    <dgm:cxn modelId="{99F3A003-F9D5-4CCB-AEC3-02052D21EA0D}" type="presParOf" srcId="{68EE47AD-31B2-4599-BDAB-0751122E34A8}" destId="{BBD67BA4-B2B4-4514-99BF-217B8362B8B7}" srcOrd="14" destOrd="0" presId="urn:microsoft.com/office/officeart/2005/8/layout/target3"/>
    <dgm:cxn modelId="{2E95EB78-D183-4D40-8141-6BBE33B0CC78}" type="presParOf" srcId="{68EE47AD-31B2-4599-BDAB-0751122E34A8}" destId="{637EAFCB-0566-4965-A7A7-E2A7F9324D06}" srcOrd="15" destOrd="0" presId="urn:microsoft.com/office/officeart/2005/8/layout/target3"/>
    <dgm:cxn modelId="{85335CB8-D1B4-40AA-9A46-A5BDAB6DB523}" type="presParOf" srcId="{68EE47AD-31B2-4599-BDAB-0751122E34A8}" destId="{61AB44FF-2031-426E-A805-8E25C7249FD6}" srcOrd="16" destOrd="0" presId="urn:microsoft.com/office/officeart/2005/8/layout/target3"/>
    <dgm:cxn modelId="{54AF4B20-94A8-439F-AC2F-032638B63009}" type="presParOf" srcId="{68EE47AD-31B2-4599-BDAB-0751122E34A8}" destId="{C17182C6-3F6C-4466-A127-385147246E3A}" srcOrd="17" destOrd="0" presId="urn:microsoft.com/office/officeart/2005/8/layout/target3"/>
    <dgm:cxn modelId="{E5A39672-EB5B-4259-9B99-807EC3A828AE}" type="presParOf" srcId="{68EE47AD-31B2-4599-BDAB-0751122E34A8}" destId="{9C03134C-2E04-4A3D-A956-D3967CA2B550}" srcOrd="18" destOrd="0" presId="urn:microsoft.com/office/officeart/2005/8/layout/target3"/>
    <dgm:cxn modelId="{B6700C58-515C-4DD2-81D2-8B9551CF8D29}" type="presParOf" srcId="{68EE47AD-31B2-4599-BDAB-0751122E34A8}" destId="{985BD7CB-F258-4CAE-AEC7-7AF77467930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8DEB7-4213-45E0-A5A1-6C610FE6BFAD}">
      <dsp:nvSpPr>
        <dsp:cNvPr id="0" name=""/>
        <dsp:cNvSpPr/>
      </dsp:nvSpPr>
      <dsp:spPr>
        <a:xfrm>
          <a:off x="0" y="0"/>
          <a:ext cx="4302852" cy="43028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21DC-BC50-483A-BD04-01DF42E9DDF2}">
      <dsp:nvSpPr>
        <dsp:cNvPr id="0" name=""/>
        <dsp:cNvSpPr/>
      </dsp:nvSpPr>
      <dsp:spPr>
        <a:xfrm>
          <a:off x="2151426" y="0"/>
          <a:ext cx="7947141" cy="43028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000" b="1" kern="1200" dirty="0" smtClean="0">
              <a:solidFill>
                <a:schemeClr val="accent1">
                  <a:lumMod val="50000"/>
                </a:schemeClr>
              </a:solidFill>
            </a:rPr>
            <a:t>A képzésért felelős oktató: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000" kern="1200" dirty="0" smtClean="0"/>
            <a:t> Dr. Dublecz Károly egyetemi tanár</a:t>
          </a:r>
          <a:endParaRPr lang="en-GB" sz="2000" kern="1200" dirty="0"/>
        </a:p>
      </dsp:txBody>
      <dsp:txXfrm>
        <a:off x="2151426" y="0"/>
        <a:ext cx="7947141" cy="688456"/>
      </dsp:txXfrm>
    </dsp:sp>
    <dsp:sp modelId="{A1CA4C39-6787-46EC-B040-351BBCDFD8AF}">
      <dsp:nvSpPr>
        <dsp:cNvPr id="0" name=""/>
        <dsp:cNvSpPr/>
      </dsp:nvSpPr>
      <dsp:spPr>
        <a:xfrm>
          <a:off x="451799" y="688456"/>
          <a:ext cx="3399253" cy="33992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0C92B-51E2-452E-9108-7DD9B4DA42CD}">
      <dsp:nvSpPr>
        <dsp:cNvPr id="0" name=""/>
        <dsp:cNvSpPr/>
      </dsp:nvSpPr>
      <dsp:spPr>
        <a:xfrm>
          <a:off x="2151426" y="723944"/>
          <a:ext cx="7947141" cy="3399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chemeClr val="accent1">
                  <a:lumMod val="50000"/>
                </a:schemeClr>
              </a:solidFill>
            </a:rPr>
            <a:t>Telefon: </a:t>
          </a:r>
          <a:r>
            <a:rPr lang="hu-HU" sz="1900" kern="1200" dirty="0" smtClean="0"/>
            <a:t>30 64 18 597	</a:t>
          </a:r>
          <a:r>
            <a:rPr lang="hu-HU" sz="1900" b="1" kern="1200" dirty="0" smtClean="0">
              <a:solidFill>
                <a:schemeClr val="accent1">
                  <a:lumMod val="50000"/>
                </a:schemeClr>
              </a:solidFill>
            </a:rPr>
            <a:t>Email:</a:t>
          </a:r>
          <a:r>
            <a:rPr lang="hu-HU" sz="1900" kern="1200" dirty="0" smtClean="0"/>
            <a:t> </a:t>
          </a:r>
          <a:r>
            <a:rPr lang="hu-HU" sz="1900" kern="1200" dirty="0" smtClean="0">
              <a:hlinkClick xmlns:r="http://schemas.openxmlformats.org/officeDocument/2006/relationships" r:id="rId1"/>
            </a:rPr>
            <a:t>dublecz.karoly@szie.hu</a:t>
          </a:r>
          <a:endParaRPr lang="en-GB" sz="1900" kern="1200" dirty="0"/>
        </a:p>
      </dsp:txBody>
      <dsp:txXfrm>
        <a:off x="2151426" y="723944"/>
        <a:ext cx="7947141" cy="688456"/>
      </dsp:txXfrm>
    </dsp:sp>
    <dsp:sp modelId="{66EDA6EB-97D7-4BA7-85DC-32CD99A56F1C}">
      <dsp:nvSpPr>
        <dsp:cNvPr id="0" name=""/>
        <dsp:cNvSpPr/>
      </dsp:nvSpPr>
      <dsp:spPr>
        <a:xfrm>
          <a:off x="903598" y="1376912"/>
          <a:ext cx="2495654" cy="24956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7F85-A2BB-4D48-84C8-5AA46ED67950}">
      <dsp:nvSpPr>
        <dsp:cNvPr id="0" name=""/>
        <dsp:cNvSpPr/>
      </dsp:nvSpPr>
      <dsp:spPr>
        <a:xfrm>
          <a:off x="2151426" y="1376912"/>
          <a:ext cx="7947141" cy="2495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chemeClr val="accent1">
                  <a:lumMod val="50000"/>
                </a:schemeClr>
              </a:solidFill>
            </a:rPr>
            <a:t>Kérdezz a szak hallgatóitól: </a:t>
          </a:r>
          <a:r>
            <a:rPr lang="en-GB" sz="1900" kern="1200" dirty="0" smtClean="0">
              <a:hlinkClick xmlns:r="http://schemas.openxmlformats.org/officeDocument/2006/relationships" r:id="rId2"/>
            </a:rPr>
            <a:t>osztatlanagrarmernokok2017@gmail.com</a:t>
          </a:r>
          <a:r>
            <a:rPr lang="hu-HU" sz="1900" kern="1200" dirty="0" smtClean="0"/>
            <a:t> </a:t>
          </a:r>
          <a:endParaRPr lang="en-GB" sz="1900" kern="1200" dirty="0"/>
        </a:p>
      </dsp:txBody>
      <dsp:txXfrm>
        <a:off x="2151426" y="1376912"/>
        <a:ext cx="7947141" cy="688456"/>
      </dsp:txXfrm>
    </dsp:sp>
    <dsp:sp modelId="{A433811B-3C7C-4E42-B878-B15B2986AAA6}">
      <dsp:nvSpPr>
        <dsp:cNvPr id="0" name=""/>
        <dsp:cNvSpPr/>
      </dsp:nvSpPr>
      <dsp:spPr>
        <a:xfrm>
          <a:off x="1355398" y="2065368"/>
          <a:ext cx="1592055" cy="15920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32961-E07F-42A8-AACE-793971FF47B1}">
      <dsp:nvSpPr>
        <dsp:cNvPr id="0" name=""/>
        <dsp:cNvSpPr/>
      </dsp:nvSpPr>
      <dsp:spPr>
        <a:xfrm>
          <a:off x="2151426" y="2065368"/>
          <a:ext cx="7947141" cy="1592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chemeClr val="accent1">
                  <a:lumMod val="50000"/>
                </a:schemeClr>
              </a:solidFill>
            </a:rPr>
            <a:t>A képzés formája</a:t>
          </a:r>
          <a:r>
            <a:rPr lang="hu-HU" sz="1900" b="1" kern="1200" dirty="0" smtClean="0"/>
            <a:t>: </a:t>
          </a:r>
          <a:r>
            <a:rPr lang="hu-HU" sz="1900" kern="1200" dirty="0" smtClean="0"/>
            <a:t>nappali tagozat, államilag támogatott és önköltséges forma</a:t>
          </a:r>
        </a:p>
      </dsp:txBody>
      <dsp:txXfrm>
        <a:off x="2151426" y="2065368"/>
        <a:ext cx="7947141" c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"/>
          <a:ext cx="688456" cy="6884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67BA4-B2B4-4514-99BF-217B8362B8B7}">
      <dsp:nvSpPr>
        <dsp:cNvPr id="0" name=""/>
        <dsp:cNvSpPr/>
      </dsp:nvSpPr>
      <dsp:spPr>
        <a:xfrm>
          <a:off x="2151426" y="2753825"/>
          <a:ext cx="7947141" cy="6884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solidFill>
                <a:schemeClr val="accent1">
                  <a:lumMod val="50000"/>
                </a:schemeClr>
              </a:solidFill>
            </a:rPr>
            <a:t>A képzés hossza: </a:t>
          </a:r>
          <a:r>
            <a:rPr lang="hu-HU" sz="1900" kern="1200" dirty="0" smtClean="0"/>
            <a:t>10 félév</a:t>
          </a:r>
        </a:p>
      </dsp:txBody>
      <dsp:txXfrm>
        <a:off x="2151426" y="2753825"/>
        <a:ext cx="7947141" cy="68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6783CD-B187-104B-8D98-CBA6CA26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73813D-C98A-D841-B504-B77CC467D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962954-ED62-E54B-AD1C-864559BA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CF261E-FEB6-4749-B94D-A55E3010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C997C8-BE35-2743-A1B1-91CAEA23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9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E37CDC-0FED-3145-9D1F-5C178846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3A1FB99-68D1-5A46-B2BF-286C4F943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1C4ECF-28BC-3A44-930C-99D7264F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2E3657-618F-8F41-A7B0-24240B80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A342D8-4F6E-CD4A-A633-8C7F41A8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4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0BB605F-423A-414C-A593-9B1625203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846F2A5-1267-6447-9E2A-C8D6F12A6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84880B-378B-5A4A-AB2F-94883C27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DFE7B5-112E-774E-ABB4-7C1F1D05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7FD968-9A94-0A4E-9D9A-E39E5174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18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CEB664-44A9-9948-8ECA-FCB6D446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F797BF-B78D-A041-B1A0-FB144F16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C007A2-4289-B547-8EE8-D9D53484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078C44-8148-F348-A661-3BF40344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EAB442-F4A3-4C4A-9924-D707F17F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F6F3FD-E9E3-9140-A17B-139F067C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1DA9087-4303-B548-8744-B93E45BD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45BD96-8461-8940-87EB-C39E19F5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77D2D3-0E19-1A4C-BAD6-6C12AEDB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006AF0-A218-5D42-9733-198F90EF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45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45EB7F-38C4-AD48-9E99-85E2AF03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A34DC9-D901-E54F-BC0A-8ED70A63C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23E45D-8DB3-E348-B343-767CD348E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090CDE-7836-4A48-AA08-735FF67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6C219B-4724-FC4C-B4DB-658F9CEE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FBA840-9B2E-3F44-AB57-8DF248BD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0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94A2CB-94B1-3D4A-AB3C-46B787EC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10A1BD-8433-5B44-B7BD-6094DF8B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9F5E45A-BE8A-9944-A7D2-298FCF85B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1C5A592-2B64-0749-8E3D-77251B32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BB86654-ABCC-1746-A4A3-CD433561B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2C3EE96-0192-BE4B-B26E-A37A32B5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3D5A017-64AE-E448-A695-AB776D0D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C4BABF3-51BB-0443-9EE5-43313122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7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07DE2E-F845-2441-B400-09A6EAC2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5A6B68C-3138-304B-8DF2-1EED38AA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C472A29-3283-AA46-9E13-FFBC54A2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6130E38-0B80-F547-9A6D-9BE63477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47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1089EF-9822-8F4C-93D9-1EB17D92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4609771-241A-E741-B36D-7B383424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2EF9506-64A4-9B45-8DB6-B54F1038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7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3C5EE9-F368-B84A-9696-292B266D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C1FBE5-9D43-1340-A0E8-BFEFDFF3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ABF110B-3926-694F-896A-CA0BF973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98A88EC-7DC1-E64C-A267-0B1831EE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E9BD41A-47D4-B64C-895F-5F9906C8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E71ACB-625A-2F4E-821F-3528E24E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3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40B87B-A4B3-224A-811B-CE1A8B51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026DDB8-569A-5D4A-B4FB-4520B7BA2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B18DEF4-2A10-5E4B-B3A1-850FF1CF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E178BB-B4B1-EB41-B7DD-202E7170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3F7B42E-9501-F348-888D-2B942B90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9086E8-C017-3A4E-A9F0-4EC0C9C3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7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F5418FB-D2B2-684F-B5F7-FA2815EA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F29205-0E79-CB49-A930-91E13AB0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C2E976-92BB-A34B-BA9C-6BBD98855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A042-DCAC-E749-96A5-E24D511F68CC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08387C-3785-A249-9C94-1037F09E3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2E0861-8E3D-F241-81B1-2D0B4694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ACDB-2CA2-1946-B61B-08FA6911D6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64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emf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u-H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sztatlan agrármérnöki szak</a:t>
            </a:r>
            <a:endParaRPr lang="hu-HU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2272880"/>
              </p:ext>
            </p:extLst>
          </p:nvPr>
        </p:nvGraphicFramePr>
        <p:xfrm>
          <a:off x="1810404" y="2346543"/>
          <a:ext cx="10098567" cy="430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45901" y="1313576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Általános információk</a:t>
            </a:r>
            <a:endParaRPr lang="hu-HU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7" y="2346543"/>
            <a:ext cx="15430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4C1C8118-B36B-C64E-9C9E-1C21A70B5F7E}"/>
              </a:ext>
            </a:extLst>
          </p:cNvPr>
          <p:cNvSpPr/>
          <p:nvPr/>
        </p:nvSpPr>
        <p:spPr>
          <a:xfrm>
            <a:off x="2394857" y="2382750"/>
            <a:ext cx="9506178" cy="4302852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>
                  <a:alpha val="40000"/>
                </a:srgbClr>
              </a:gs>
              <a:gs pos="100000">
                <a:srgbClr val="273641">
                  <a:alpha val="55000"/>
                </a:srgbClr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képzés célja olyan mérnökök képzése, akik az agrártudományok területén megalapozott természettudományi, műszaki, társadalomtudományi, gazdasági és vezetési ismeretekkel rendelkeznek.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Képesek </a:t>
            </a:r>
            <a:r>
              <a:rPr lang="hu-HU" sz="2400" dirty="0"/>
              <a:t>a tanulmányaik során elsajátított tudásukat szintetizálni és a gyakorlatban alkalmazni.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Magas </a:t>
            </a:r>
            <a:r>
              <a:rPr lang="hu-HU" sz="2400" dirty="0"/>
              <a:t>szinten képesek szervezési és tervezési feladatok ellátására.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Alkalmasak </a:t>
            </a:r>
            <a:r>
              <a:rPr lang="hu-HU" sz="2400" dirty="0"/>
              <a:t>tudományos munka végzésére, felkészültek arra, hogy tanulmányaikat doktori képzés formájában folytassák.</a:t>
            </a:r>
            <a:endParaRPr lang="en-GB" sz="2400" dirty="0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képzés célja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" y="2382750"/>
            <a:ext cx="25241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4C1C8118-B36B-C64E-9C9E-1C21A70B5F7E}"/>
              </a:ext>
            </a:extLst>
          </p:cNvPr>
          <p:cNvSpPr/>
          <p:nvPr/>
        </p:nvSpPr>
        <p:spPr>
          <a:xfrm>
            <a:off x="2394856" y="2382750"/>
            <a:ext cx="9600655" cy="4302852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>
                  <a:alpha val="40000"/>
                </a:srgbClr>
              </a:gs>
              <a:gs pos="100000">
                <a:srgbClr val="273641">
                  <a:alpha val="55000"/>
                </a:srgbClr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Az öt éves osztatlan agármérnök szak a Georgikon több évtizeden keresztül sikeresen folytatott képzése. </a:t>
            </a:r>
            <a:endParaRPr lang="hu-HU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</a:rPr>
              <a:t>Az </a:t>
            </a:r>
            <a:r>
              <a:rPr lang="hu-HU" sz="2200" dirty="0">
                <a:solidFill>
                  <a:schemeClr val="bg1"/>
                </a:solidFill>
              </a:rPr>
              <a:t>elsajátítandó ismeretanyag lefedi a mezőgazdasági termelés valamennyi területét, ugyanakkor lehetőséget biztosít speciális területek részletesebb megismerésére is. </a:t>
            </a:r>
            <a:endParaRPr lang="hu-HU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</a:rPr>
              <a:t>A </a:t>
            </a:r>
            <a:r>
              <a:rPr lang="hu-HU" sz="2200" dirty="0">
                <a:solidFill>
                  <a:schemeClr val="bg1"/>
                </a:solidFill>
              </a:rPr>
              <a:t>tanulmányok során kiemelt szerepet kap az önálló munka, a feladatmegoldó képesség fejlesztése és a gyakorlatorientáltság. </a:t>
            </a:r>
            <a:endParaRPr lang="hu-HU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</a:rPr>
              <a:t>A </a:t>
            </a:r>
            <a:r>
              <a:rPr lang="hu-HU" sz="2200" dirty="0">
                <a:solidFill>
                  <a:schemeClr val="bg1"/>
                </a:solidFill>
              </a:rPr>
              <a:t>hosszabb képzési idő alatt a hallgatóknak több lehetőségük kínálkozik tudományos diákköri munkára, önálló kutatások végzésére.  </a:t>
            </a:r>
            <a:endParaRPr lang="hu-HU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</a:rPr>
              <a:t>A </a:t>
            </a:r>
            <a:r>
              <a:rPr lang="hu-HU" sz="2200" dirty="0">
                <a:solidFill>
                  <a:schemeClr val="bg1"/>
                </a:solidFill>
              </a:rPr>
              <a:t>hazai agrárszektor jelenlegi vezetői, meghatározó képviselői is ezen a szakon </a:t>
            </a:r>
            <a:r>
              <a:rPr lang="hu-HU" sz="2000" dirty="0">
                <a:solidFill>
                  <a:schemeClr val="bg1"/>
                </a:solidFill>
              </a:rPr>
              <a:t>végeztek annak idején.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képzés </a:t>
            </a:r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sajátosságai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" y="2382750"/>
            <a:ext cx="2438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4C1C8118-B36B-C64E-9C9E-1C21A70B5F7E}"/>
              </a:ext>
            </a:extLst>
          </p:cNvPr>
          <p:cNvSpPr/>
          <p:nvPr/>
        </p:nvSpPr>
        <p:spPr>
          <a:xfrm>
            <a:off x="2394857" y="2382750"/>
            <a:ext cx="9506178" cy="4302852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>
                  <a:alpha val="40000"/>
                </a:srgbClr>
              </a:gs>
              <a:gs pos="100000">
                <a:srgbClr val="273641">
                  <a:alpha val="55000"/>
                </a:srgbClr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széles körű agrárágazati szakmai faladatok megoldása,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az agrárgazdaság tevékenységrendszerének megtervezésére, megszervezésére, működtetésére,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vezetői tevékenység különböző funkcióinak gyakorlati végrehajtása,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csoport vagy projekt tevékenységek kialakítása és azok önálló irányítása,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gyakorlati problémák tudományos igényességgel és megfelelő szakértelemmel történő megoldása,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korszerű informatikai eszközök alkalmazása (adatbázis kezelés, adatelemzés, döntéstámogató rendszerek),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szakszerű és hatékony szóbeli és írásbeli kommunikáció, szaktanácsadási tevékenység végzése, 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Elsajátítható kompetenciák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0" y="2379045"/>
            <a:ext cx="27336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4C1C8118-B36B-C64E-9C9E-1C21A70B5F7E}"/>
              </a:ext>
            </a:extLst>
          </p:cNvPr>
          <p:cNvSpPr/>
          <p:nvPr/>
        </p:nvSpPr>
        <p:spPr>
          <a:xfrm>
            <a:off x="2394857" y="2382750"/>
            <a:ext cx="9506178" cy="4302852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>
                  <a:alpha val="40000"/>
                </a:srgbClr>
              </a:gs>
              <a:gs pos="100000">
                <a:srgbClr val="273641">
                  <a:alpha val="55000"/>
                </a:srgbClr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képzés során az előadások, a gyakorlatok és az üzemi gyakorlat keretében elsajátítandó ismeretanyag magában foglalja az agrártudomány természettudományos, műszaki és informatikai alapjait, a mezőgazdasági termelés valamennyi területét lefedő szakmai ismereteket, az agrárágazat gazdasági, gazdálkodási, vezetési és jogi sajátosságainak megismerését. 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chemeClr val="bg1"/>
                </a:solidFill>
              </a:rPr>
              <a:t>hallgatók különböző specializációkat választhatnak (növénytermesztés, növényvédelem, állattenyésztés, természet és környezetvédelem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képzés jellemzői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1424"/>
            <a:ext cx="32956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4C1C8118-B36B-C64E-9C9E-1C21A70B5F7E}"/>
              </a:ext>
            </a:extLst>
          </p:cNvPr>
          <p:cNvSpPr/>
          <p:nvPr/>
        </p:nvSpPr>
        <p:spPr>
          <a:xfrm>
            <a:off x="2394857" y="2382750"/>
            <a:ext cx="9506178" cy="4302852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>
                  <a:alpha val="40000"/>
                </a:srgbClr>
              </a:gs>
              <a:gs pos="100000">
                <a:srgbClr val="273641">
                  <a:alpha val="55000"/>
                </a:srgbClr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</a:rPr>
              <a:t>A </a:t>
            </a:r>
            <a:r>
              <a:rPr lang="hu-HU" sz="2800" dirty="0">
                <a:solidFill>
                  <a:schemeClr val="bg1"/>
                </a:solidFill>
              </a:rPr>
              <a:t>szakmai gyakorlatok között szaktantárgyakhoz kötődő terepi gyakorlatok, rövidebb 40 órás ún. hetesi gyakorlatok és 160 órás nyári gyakorlatok egyaránt szerepelnek. </a:t>
            </a:r>
            <a:endParaRPr lang="hu-HU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</a:rPr>
              <a:t>A </a:t>
            </a:r>
            <a:r>
              <a:rPr lang="hu-HU" sz="2800" dirty="0">
                <a:solidFill>
                  <a:schemeClr val="bg1"/>
                </a:solidFill>
              </a:rPr>
              <a:t>tanulmányok során kiemelt szerepet kap az egyéni és csoportos munkavégzés és a félévközi feladatmegoldás. </a:t>
            </a:r>
            <a:endParaRPr lang="hu-HU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</a:rPr>
              <a:t>A </a:t>
            </a:r>
            <a:r>
              <a:rPr lang="hu-HU" sz="2800" dirty="0">
                <a:solidFill>
                  <a:schemeClr val="bg1"/>
                </a:solidFill>
              </a:rPr>
              <a:t>számonkérések több formájának alkalmazásával a vizsgaidőszakokhoz kötődő kollokviumok száma nem magas. 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képzés jellemzői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20" y="2345594"/>
            <a:ext cx="2815597" cy="37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4C1C8118-B36B-C64E-9C9E-1C21A70B5F7E}"/>
              </a:ext>
            </a:extLst>
          </p:cNvPr>
          <p:cNvSpPr/>
          <p:nvPr/>
        </p:nvSpPr>
        <p:spPr>
          <a:xfrm>
            <a:off x="2394857" y="2382750"/>
            <a:ext cx="9506178" cy="4302852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>
                  <a:alpha val="40000"/>
                </a:srgbClr>
              </a:gs>
              <a:gs pos="100000">
                <a:srgbClr val="273641">
                  <a:alpha val="55000"/>
                </a:srgbClr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bg1"/>
                </a:solidFill>
              </a:rPr>
              <a:t>Az egyetem céges kapcsolatrendszere, mintagazdaságai, öreg diák honlapja és a sokszínű szakmai gyakorlatok nagyban segítik a hallgatók elhelyezkedését. </a:t>
            </a:r>
            <a:endParaRPr lang="hu-HU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</a:rPr>
              <a:t>A </a:t>
            </a:r>
            <a:r>
              <a:rPr lang="hu-HU" sz="2200" dirty="0">
                <a:solidFill>
                  <a:schemeClr val="bg1"/>
                </a:solidFill>
              </a:rPr>
              <a:t>szakon végzettek mezőgazdasági termelő üzemekben, egyéni és társas vállalkozásokban alkalmasak a termékpálya szemléletű, jó minőségű mezőgazdasági termékek előállítására, az agrárgazdaság és az agrárpolitika különböző döntési folyamataiban való részvételre, a szakigazgatásban és az egyéb állami intézményrendszerekben szakértői feladatok ellátására, szakágazati szaktanácsadás végzésére, kísérleti munkában való részvételre. </a:t>
            </a:r>
            <a:endParaRPr lang="hu-HU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bg1"/>
                </a:solidFill>
              </a:rPr>
              <a:t>Az </a:t>
            </a:r>
            <a:r>
              <a:rPr lang="hu-HU" sz="2200" dirty="0">
                <a:solidFill>
                  <a:schemeClr val="bg1"/>
                </a:solidFill>
              </a:rPr>
              <a:t>osztatlan agrármérnök szak hosszú évtizedeken keresztül bizonyított, hatékony képzési formát jelent. 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7739861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Elhelyezkedési lehetőségek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44" y="2544271"/>
            <a:ext cx="2823028" cy="34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9355730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Életképek a szakról és hallgatóiról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19" y="2502411"/>
            <a:ext cx="5486400" cy="363855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751"/>
            <a:ext cx="3371850" cy="44958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2495592"/>
            <a:ext cx="3562350" cy="2667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4183596"/>
            <a:ext cx="3244487" cy="24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E36F1E2-2340-D64C-83A3-AA75B8AADF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mboid 6">
            <a:extLst>
              <a:ext uri="{FF2B5EF4-FFF2-40B4-BE49-F238E27FC236}">
                <a16:creationId xmlns:a16="http://schemas.microsoft.com/office/drawing/2014/main" id="{81E8DF7A-DD2E-D841-A7A7-D3326D3013D4}"/>
              </a:ext>
            </a:extLst>
          </p:cNvPr>
          <p:cNvSpPr/>
          <p:nvPr/>
        </p:nvSpPr>
        <p:spPr>
          <a:xfrm>
            <a:off x="6516914" y="1804312"/>
            <a:ext cx="5478598" cy="4930835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8923DDC-020D-434D-9C94-72B67B7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" y="-2758"/>
            <a:ext cx="12187103" cy="6860757"/>
          </a:xfrm>
          <a:prstGeom prst="rect">
            <a:avLst/>
          </a:prstGeom>
        </p:spPr>
      </p:pic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E1DF99AA-7CEF-2941-AF80-41C1C4E141EB}"/>
              </a:ext>
            </a:extLst>
          </p:cNvPr>
          <p:cNvSpPr/>
          <p:nvPr/>
        </p:nvSpPr>
        <p:spPr>
          <a:xfrm>
            <a:off x="1014990" y="122770"/>
            <a:ext cx="9659834" cy="1046904"/>
          </a:xfrm>
          <a:prstGeom prst="roundRect">
            <a:avLst>
              <a:gd name="adj" fmla="val 31021"/>
            </a:avLst>
          </a:prstGeom>
          <a:gradFill>
            <a:gsLst>
              <a:gs pos="0">
                <a:srgbClr val="20607F"/>
              </a:gs>
              <a:gs pos="100000">
                <a:srgbClr val="164353"/>
              </a:gs>
            </a:gsLst>
            <a:path path="circle">
              <a:fillToRect l="50000" t="50000" r="50000" b="50000"/>
            </a:path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C5616E-202E-6246-BB77-B8D317B58748}"/>
              </a:ext>
            </a:extLst>
          </p:cNvPr>
          <p:cNvSpPr txBox="1"/>
          <p:nvPr/>
        </p:nvSpPr>
        <p:spPr>
          <a:xfrm>
            <a:off x="1992197" y="202977"/>
            <a:ext cx="820270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Osztatlan agrármérnöki szak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9B1BF153-DD20-AD4B-A4B5-0460681C9BE9}"/>
              </a:ext>
            </a:extLst>
          </p:cNvPr>
          <p:cNvSpPr/>
          <p:nvPr/>
        </p:nvSpPr>
        <p:spPr>
          <a:xfrm>
            <a:off x="-4901" y="1325918"/>
            <a:ext cx="9355730" cy="844387"/>
          </a:xfrm>
          <a:prstGeom prst="parallelogram">
            <a:avLst>
              <a:gd name="adj" fmla="val 8491"/>
            </a:avLst>
          </a:prstGeom>
          <a:gradFill flip="none" rotWithShape="1">
            <a:gsLst>
              <a:gs pos="0">
                <a:srgbClr val="1A242C"/>
              </a:gs>
              <a:gs pos="100000">
                <a:srgbClr val="273641"/>
              </a:gs>
            </a:gsLst>
            <a:lin ang="0" scaled="0"/>
            <a:tileRect/>
          </a:gradFill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Életképek a szakról és hallgatóiról</a:t>
            </a:r>
            <a:endParaRPr lang="hu-H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7E3B8B6-0299-0B43-9B97-50972D9F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79920" y="6199518"/>
            <a:ext cx="2128175" cy="53571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04" y="2153145"/>
            <a:ext cx="3247506" cy="441046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57918"/>
            <a:ext cx="2686050" cy="20649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9" y="4222878"/>
            <a:ext cx="2524125" cy="18859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35" y="2157918"/>
            <a:ext cx="3781425" cy="28479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3" y="2153145"/>
            <a:ext cx="3286125" cy="441046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18" y="4296655"/>
            <a:ext cx="301278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8412</TotalTime>
  <Words>516</Words>
  <Application>Microsoft Office PowerPoint</Application>
  <PresentationFormat>Szélesvásznú</PresentationFormat>
  <Paragraphs>48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adam0922@sulid.hu</dc:creator>
  <cp:lastModifiedBy>Szasza</cp:lastModifiedBy>
  <cp:revision>202</cp:revision>
  <dcterms:created xsi:type="dcterms:W3CDTF">2020-10-14T08:13:59Z</dcterms:created>
  <dcterms:modified xsi:type="dcterms:W3CDTF">2020-12-04T13:34:04Z</dcterms:modified>
</cp:coreProperties>
</file>